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4"/>
  </p:notesMasterIdLst>
  <p:handoutMasterIdLst>
    <p:handoutMasterId r:id="rId45"/>
  </p:handoutMasterIdLst>
  <p:sldIdLst>
    <p:sldId id="1663" r:id="rId5"/>
    <p:sldId id="2057" r:id="rId6"/>
    <p:sldId id="1524" r:id="rId7"/>
    <p:sldId id="2058" r:id="rId8"/>
    <p:sldId id="2074" r:id="rId9"/>
    <p:sldId id="2075" r:id="rId10"/>
    <p:sldId id="2072" r:id="rId11"/>
    <p:sldId id="2073" r:id="rId12"/>
    <p:sldId id="2055" r:id="rId13"/>
    <p:sldId id="2059" r:id="rId14"/>
    <p:sldId id="2063" r:id="rId15"/>
    <p:sldId id="2062" r:id="rId16"/>
    <p:sldId id="2064" r:id="rId17"/>
    <p:sldId id="2065" r:id="rId18"/>
    <p:sldId id="2054" r:id="rId19"/>
    <p:sldId id="2060" r:id="rId20"/>
    <p:sldId id="2066" r:id="rId21"/>
    <p:sldId id="2067" r:id="rId22"/>
    <p:sldId id="2068" r:id="rId23"/>
    <p:sldId id="2069" r:id="rId24"/>
    <p:sldId id="2070" r:id="rId25"/>
    <p:sldId id="2056" r:id="rId26"/>
    <p:sldId id="2061" r:id="rId27"/>
    <p:sldId id="2076" r:id="rId28"/>
    <p:sldId id="2077" r:id="rId29"/>
    <p:sldId id="2078" r:id="rId30"/>
    <p:sldId id="2081" r:id="rId31"/>
    <p:sldId id="2082" r:id="rId32"/>
    <p:sldId id="2083" r:id="rId33"/>
    <p:sldId id="2084" r:id="rId34"/>
    <p:sldId id="2079" r:id="rId35"/>
    <p:sldId id="2080" r:id="rId36"/>
    <p:sldId id="1532" r:id="rId37"/>
    <p:sldId id="2051" r:id="rId38"/>
    <p:sldId id="1660" r:id="rId39"/>
    <p:sldId id="2052" r:id="rId40"/>
    <p:sldId id="2053" r:id="rId41"/>
    <p:sldId id="1347" r:id="rId42"/>
    <p:sldId id="1362"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7"/>
            <p14:sldId id="1524"/>
            <p14:sldId id="2058"/>
            <p14:sldId id="2074"/>
            <p14:sldId id="2075"/>
            <p14:sldId id="2072"/>
            <p14:sldId id="2073"/>
            <p14:sldId id="2055"/>
            <p14:sldId id="2059"/>
            <p14:sldId id="2063"/>
            <p14:sldId id="2062"/>
            <p14:sldId id="2064"/>
            <p14:sldId id="2065"/>
            <p14:sldId id="2054"/>
            <p14:sldId id="2060"/>
            <p14:sldId id="2066"/>
            <p14:sldId id="2067"/>
            <p14:sldId id="2068"/>
            <p14:sldId id="2069"/>
            <p14:sldId id="2070"/>
            <p14:sldId id="2056"/>
            <p14:sldId id="2061"/>
            <p14:sldId id="2076"/>
            <p14:sldId id="2077"/>
            <p14:sldId id="2078"/>
            <p14:sldId id="2081"/>
            <p14:sldId id="2082"/>
            <p14:sldId id="2083"/>
            <p14:sldId id="2084"/>
            <p14:sldId id="2079"/>
            <p14:sldId id="2080"/>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274B47"/>
    <a:srgbClr val="C8D5EA"/>
    <a:srgbClr val="F2F2F2"/>
    <a:srgbClr val="FFFFFF"/>
    <a:srgbClr val="000000"/>
    <a:srgbClr val="30E5D0"/>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9114" autoAdjust="0"/>
  </p:normalViewPr>
  <p:slideViewPr>
    <p:cSldViewPr snapToGrid="0">
      <p:cViewPr varScale="1">
        <p:scale>
          <a:sx n="75" d="100"/>
          <a:sy n="75" d="100"/>
        </p:scale>
        <p:origin x="1662" y="6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1:25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1:24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1:24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attendee-NNN@opspartnerbootcamp.onmicrosoft.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039333342"/>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a:t>
                      </a:r>
                      <a:r>
                        <a:rPr lang="en-US" sz="1400" b="0" dirty="0" err="1">
                          <a:solidFill>
                            <a:schemeClr val="tx1"/>
                          </a:solidFill>
                          <a:latin typeface="Segoe Pro" panose="020B0502040504020203" pitchFamily="34" charset="0"/>
                        </a:rPr>
                        <a:t>Operatoins</a:t>
                      </a:r>
                      <a:r>
                        <a:rPr lang="en-US" sz="1400" b="0" dirty="0">
                          <a:solidFill>
                            <a:schemeClr val="tx1"/>
                          </a:solidFill>
                          <a:latin typeface="Segoe Pro" panose="020B0502040504020203" pitchFamily="34" charset="0"/>
                        </a:rPr>
                        <a:t>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Azure Kubernetes Service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17216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6228D-F438-4875-9EF4-406D66E93294}"/>
              </a:ext>
            </a:extLst>
          </p:cNvPr>
          <p:cNvSpPr>
            <a:spLocks noGrp="1"/>
          </p:cNvSpPr>
          <p:nvPr>
            <p:ph type="title"/>
          </p:nvPr>
        </p:nvSpPr>
        <p:spPr/>
        <p:txBody>
          <a:bodyPr/>
          <a:lstStyle/>
          <a:p>
            <a:r>
              <a:rPr lang="en-US" dirty="0"/>
              <a:t>Challenge 1</a:t>
            </a:r>
          </a:p>
        </p:txBody>
      </p:sp>
      <p:sp>
        <p:nvSpPr>
          <p:cNvPr id="5" name="Content Placeholder 4">
            <a:extLst>
              <a:ext uri="{FF2B5EF4-FFF2-40B4-BE49-F238E27FC236}">
                <a16:creationId xmlns:a16="http://schemas.microsoft.com/office/drawing/2014/main" id="{E7036BC7-327F-4F79-9142-71886E54D45B}"/>
              </a:ext>
            </a:extLst>
          </p:cNvPr>
          <p:cNvSpPr>
            <a:spLocks noGrp="1"/>
          </p:cNvSpPr>
          <p:nvPr>
            <p:ph sz="quarter" idx="10"/>
          </p:nvPr>
        </p:nvSpPr>
        <p:spPr>
          <a:xfrm>
            <a:off x="584200" y="1435100"/>
            <a:ext cx="11018838" cy="4739759"/>
          </a:xfrm>
        </p:spPr>
        <p:txBody>
          <a:bodyPr/>
          <a:lstStyle/>
          <a:p>
            <a:r>
              <a:rPr lang="en-US" dirty="0"/>
              <a:t>Challenge criteria</a:t>
            </a:r>
          </a:p>
          <a:p>
            <a:pPr lvl="1"/>
            <a:r>
              <a:rPr lang="en-US" dirty="0"/>
              <a:t>Your initial challenge is to configure the existing application in a dedicated namespace</a:t>
            </a:r>
          </a:p>
          <a:p>
            <a:pPr lvl="1"/>
            <a:r>
              <a:rPr lang="en-US" dirty="0"/>
              <a:t>Allow only the Fruit Smashers Smooth Devs security group access to the namespace</a:t>
            </a:r>
          </a:p>
          <a:p>
            <a:r>
              <a:rPr lang="en-US" dirty="0"/>
              <a:t>Challenge solution</a:t>
            </a:r>
          </a:p>
          <a:p>
            <a:pPr lvl="1"/>
            <a:r>
              <a:rPr lang="en-US" dirty="0"/>
              <a:t>A new cluster will need to be deployed which uses the same VM sizes and number of nodes as the existing cluster</a:t>
            </a:r>
          </a:p>
          <a:p>
            <a:pPr lvl="1"/>
            <a:r>
              <a:rPr lang="en-US" dirty="0"/>
              <a:t>The new cluster needs to be configured for AAD integration</a:t>
            </a:r>
          </a:p>
          <a:p>
            <a:pPr lvl="1"/>
            <a:r>
              <a:rPr lang="en-US" dirty="0"/>
              <a:t>A new namespace has been created that is dedicated to just the </a:t>
            </a:r>
            <a:r>
              <a:rPr lang="en-US" dirty="0" err="1"/>
              <a:t>ratingsapp</a:t>
            </a:r>
            <a:endParaRPr lang="en-US" dirty="0"/>
          </a:p>
          <a:p>
            <a:pPr lvl="2"/>
            <a:r>
              <a:rPr lang="en-US" dirty="0"/>
              <a:t>Fruit Smashers Smooth Devs has been granted access to the namespace through a </a:t>
            </a:r>
            <a:r>
              <a:rPr lang="en-US" dirty="0" err="1"/>
              <a:t>ClusterRoleBinding</a:t>
            </a:r>
            <a:endParaRPr lang="en-US" dirty="0"/>
          </a:p>
          <a:p>
            <a:pPr lvl="1"/>
            <a:r>
              <a:rPr lang="en-US" dirty="0"/>
              <a:t>The existing application has been migrated to the new cluster</a:t>
            </a:r>
          </a:p>
          <a:p>
            <a:pPr lvl="2"/>
            <a:r>
              <a:rPr lang="en-US" dirty="0"/>
              <a:t>This can be done with </a:t>
            </a:r>
            <a:r>
              <a:rPr lang="en-US" dirty="0" err="1"/>
              <a:t>Velero</a:t>
            </a:r>
            <a:r>
              <a:rPr lang="en-US" dirty="0"/>
              <a:t> or through a straight export of the existing deployment</a:t>
            </a:r>
          </a:p>
          <a:p>
            <a:pPr lvl="1"/>
            <a:r>
              <a:rPr lang="en-US" dirty="0"/>
              <a:t>The Kubernetes secret </a:t>
            </a:r>
            <a:r>
              <a:rPr lang="en-US" dirty="0" err="1"/>
              <a:t>mongosecret</a:t>
            </a:r>
            <a:r>
              <a:rPr lang="en-US" dirty="0"/>
              <a:t> needs to be recreated and populated with a value in the new namespace</a:t>
            </a:r>
          </a:p>
        </p:txBody>
      </p:sp>
    </p:spTree>
    <p:extLst>
      <p:ext uri="{BB962C8B-B14F-4D97-AF65-F5344CB8AC3E}">
        <p14:creationId xmlns:p14="http://schemas.microsoft.com/office/powerpoint/2010/main" val="12064420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D038F3-7C7C-45C8-BDA9-93203C24AA44}"/>
              </a:ext>
            </a:extLst>
          </p:cNvPr>
          <p:cNvSpPr>
            <a:spLocks noGrp="1"/>
          </p:cNvSpPr>
          <p:nvPr>
            <p:ph type="title"/>
          </p:nvPr>
        </p:nvSpPr>
        <p:spPr/>
        <p:txBody>
          <a:bodyPr/>
          <a:lstStyle/>
          <a:p>
            <a:r>
              <a:rPr lang="en-US" dirty="0"/>
              <a:t>Create a new cluster using AAD identity</a:t>
            </a:r>
          </a:p>
        </p:txBody>
      </p:sp>
      <p:sp>
        <p:nvSpPr>
          <p:cNvPr id="5" name="Text Placeholder 4">
            <a:extLst>
              <a:ext uri="{FF2B5EF4-FFF2-40B4-BE49-F238E27FC236}">
                <a16:creationId xmlns:a16="http://schemas.microsoft.com/office/drawing/2014/main" id="{578326BF-BD17-4AED-9E3C-2AEAD139ECD9}"/>
              </a:ext>
            </a:extLst>
          </p:cNvPr>
          <p:cNvSpPr>
            <a:spLocks noGrp="1"/>
          </p:cNvSpPr>
          <p:nvPr>
            <p:ph type="body" sz="quarter" idx="10"/>
          </p:nvPr>
        </p:nvSpPr>
        <p:spPr/>
        <p:txBody>
          <a:bodyPr>
            <a:normAutofit fontScale="62500" lnSpcReduction="20000"/>
          </a:bodyPr>
          <a:lstStyle/>
          <a:p>
            <a:r>
              <a:rPr lang="en-US" dirty="0"/>
              <a:t>echo "Creating AKS cluster $AKS_CLUSTER_NAME with </a:t>
            </a:r>
            <a:r>
              <a:rPr lang="en-US" dirty="0" err="1"/>
              <a:t>verion</a:t>
            </a:r>
            <a:r>
              <a:rPr lang="en-US" dirty="0"/>
              <a:t> ${VERSION}..."</a:t>
            </a:r>
          </a:p>
          <a:p>
            <a:r>
              <a:rPr lang="en-US" dirty="0" err="1"/>
              <a:t>az</a:t>
            </a:r>
            <a:r>
              <a:rPr lang="en-US" dirty="0"/>
              <a:t> </a:t>
            </a:r>
            <a:r>
              <a:rPr lang="en-US" dirty="0" err="1"/>
              <a:t>aks</a:t>
            </a:r>
            <a:r>
              <a:rPr lang="en-US" dirty="0"/>
              <a:t> create \</a:t>
            </a:r>
          </a:p>
          <a:p>
            <a:r>
              <a:rPr lang="en-US" dirty="0"/>
              <a:t>    --resource-group $RESOURCE_GROUP \</a:t>
            </a:r>
          </a:p>
          <a:p>
            <a:r>
              <a:rPr lang="en-US" dirty="0"/>
              <a:t>    --name $AKS_CLUSTER_NAME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--location $REGION_NAME \</a:t>
            </a:r>
          </a:p>
          <a:p>
            <a:r>
              <a:rPr lang="en-US" dirty="0"/>
              <a:t>    --</a:t>
            </a:r>
            <a:r>
              <a:rPr lang="en-US" dirty="0" err="1"/>
              <a:t>kubernetes</a:t>
            </a:r>
            <a:r>
              <a:rPr lang="en-US" dirty="0"/>
              <a:t>-version $VERSION \</a:t>
            </a:r>
          </a:p>
          <a:p>
            <a:r>
              <a:rPr lang="en-US" dirty="0"/>
              <a:t>    --network-plugin azure \</a:t>
            </a:r>
          </a:p>
          <a:p>
            <a:r>
              <a:rPr lang="en-US" dirty="0"/>
              <a:t>    --</a:t>
            </a:r>
            <a:r>
              <a:rPr lang="en-US" dirty="0" err="1"/>
              <a:t>vnet</a:t>
            </a:r>
            <a:r>
              <a:rPr lang="en-US" dirty="0"/>
              <a:t>-subnet-id $SUBNET_ID \</a:t>
            </a:r>
          </a:p>
          <a:p>
            <a:r>
              <a:rPr lang="en-US" dirty="0"/>
              <a:t>    --service-</a:t>
            </a:r>
            <a:r>
              <a:rPr lang="en-US" dirty="0" err="1"/>
              <a:t>cidr</a:t>
            </a:r>
            <a:r>
              <a:rPr lang="en-US" dirty="0"/>
              <a:t> 10.2.0.0/24 \</a:t>
            </a:r>
          </a:p>
          <a:p>
            <a:r>
              <a:rPr lang="en-US" dirty="0"/>
              <a:t>    --</a:t>
            </a:r>
            <a:r>
              <a:rPr lang="en-US" dirty="0" err="1"/>
              <a:t>dns</a:t>
            </a:r>
            <a:r>
              <a:rPr lang="en-US" dirty="0"/>
              <a:t>-service-</a:t>
            </a:r>
            <a:r>
              <a:rPr lang="en-US" dirty="0" err="1"/>
              <a:t>ip</a:t>
            </a:r>
            <a:r>
              <a:rPr lang="en-US" dirty="0"/>
              <a:t> 10.2.0.10 \</a:t>
            </a:r>
          </a:p>
          <a:p>
            <a:r>
              <a:rPr lang="en-US" dirty="0"/>
              <a:t>    --docker-bridge-address 172.17.0.1/16 \</a:t>
            </a:r>
          </a:p>
          <a:p>
            <a:r>
              <a:rPr lang="en-US" dirty="0"/>
              <a:t>    --generate-</a:t>
            </a:r>
            <a:r>
              <a:rPr lang="en-US" dirty="0" err="1"/>
              <a:t>ssh</a:t>
            </a:r>
            <a:r>
              <a:rPr lang="en-US" dirty="0"/>
              <a:t>-keys \</a:t>
            </a:r>
          </a:p>
          <a:p>
            <a:r>
              <a:rPr lang="en-US" dirty="0"/>
              <a:t>    --</a:t>
            </a:r>
            <a:r>
              <a:rPr lang="en-US" dirty="0" err="1"/>
              <a:t>aad</a:t>
            </a:r>
            <a:r>
              <a:rPr lang="en-US" dirty="0"/>
              <a:t>-server-app-id 82ee3040-5763-4e07-adfc-144730ebb858 \</a:t>
            </a:r>
          </a:p>
          <a:p>
            <a:r>
              <a:rPr lang="en-US" dirty="0"/>
              <a:t>    --</a:t>
            </a:r>
            <a:r>
              <a:rPr lang="en-US" dirty="0" err="1"/>
              <a:t>aad</a:t>
            </a:r>
            <a:r>
              <a:rPr lang="en-US" dirty="0"/>
              <a:t>-server-app-secret "0~C7B7f~xf8_Vra3.w2RYa409nlEXl54Ao" \</a:t>
            </a:r>
          </a:p>
          <a:p>
            <a:r>
              <a:rPr lang="en-US" dirty="0"/>
              <a:t>    --</a:t>
            </a:r>
            <a:r>
              <a:rPr lang="en-US" dirty="0" err="1"/>
              <a:t>aad</a:t>
            </a:r>
            <a:r>
              <a:rPr lang="en-US" dirty="0"/>
              <a:t>-client-app-id 2e7b3211-5d3a-49f2-8539-c6c3668d2bdb \</a:t>
            </a:r>
          </a:p>
          <a:p>
            <a:r>
              <a:rPr lang="en-US" dirty="0"/>
              <a:t>    --</a:t>
            </a:r>
            <a:r>
              <a:rPr lang="en-US" dirty="0" err="1"/>
              <a:t>aad</a:t>
            </a:r>
            <a:r>
              <a:rPr lang="en-US" dirty="0"/>
              <a:t>-tenant-id 02bdb9a6-0e48-41cb-bbab-542c49c4592e</a:t>
            </a:r>
          </a:p>
        </p:txBody>
      </p:sp>
    </p:spTree>
    <p:extLst>
      <p:ext uri="{BB962C8B-B14F-4D97-AF65-F5344CB8AC3E}">
        <p14:creationId xmlns:p14="http://schemas.microsoft.com/office/powerpoint/2010/main" val="26792796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C813-FF18-4458-8CE2-C412F3AB7425}"/>
              </a:ext>
            </a:extLst>
          </p:cNvPr>
          <p:cNvSpPr>
            <a:spLocks noGrp="1"/>
          </p:cNvSpPr>
          <p:nvPr>
            <p:ph type="title"/>
          </p:nvPr>
        </p:nvSpPr>
        <p:spPr/>
        <p:txBody>
          <a:bodyPr/>
          <a:lstStyle/>
          <a:p>
            <a:r>
              <a:rPr lang="en-US" dirty="0"/>
              <a:t>Grant cluster access to ACR</a:t>
            </a:r>
          </a:p>
        </p:txBody>
      </p:sp>
      <p:sp>
        <p:nvSpPr>
          <p:cNvPr id="3" name="Text Placeholder 2">
            <a:extLst>
              <a:ext uri="{FF2B5EF4-FFF2-40B4-BE49-F238E27FC236}">
                <a16:creationId xmlns:a16="http://schemas.microsoft.com/office/drawing/2014/main" id="{1B61B20A-B857-4630-B240-FCDC30C3623A}"/>
              </a:ext>
            </a:extLst>
          </p:cNvPr>
          <p:cNvSpPr>
            <a:spLocks noGrp="1"/>
          </p:cNvSpPr>
          <p:nvPr>
            <p:ph type="body" sz="quarter" idx="10"/>
          </p:nvPr>
        </p:nvSpPr>
        <p:spPr/>
        <p:txBody>
          <a:bodyPr/>
          <a:lstStyle/>
          <a:p>
            <a:r>
              <a:rPr lang="en-US" dirty="0"/>
              <a:t>echo "Update AKS and grant access to ACR..."</a:t>
            </a:r>
          </a:p>
          <a:p>
            <a:r>
              <a:rPr lang="en-US" dirty="0" err="1"/>
              <a:t>az</a:t>
            </a:r>
            <a:r>
              <a:rPr lang="en-US" dirty="0"/>
              <a:t> </a:t>
            </a:r>
            <a:r>
              <a:rPr lang="en-US" dirty="0" err="1"/>
              <a:t>aks</a:t>
            </a:r>
            <a:r>
              <a:rPr lang="en-US" dirty="0"/>
              <a:t> update \</a:t>
            </a:r>
          </a:p>
          <a:p>
            <a:r>
              <a:rPr lang="en-US" dirty="0"/>
              <a:t>    --name $AKS_CLUSTER_NAME \</a:t>
            </a:r>
          </a:p>
          <a:p>
            <a:r>
              <a:rPr lang="en-US" dirty="0"/>
              <a:t>    --resource-group $RESOURCE_GROUP \</a:t>
            </a:r>
          </a:p>
          <a:p>
            <a:r>
              <a:rPr lang="en-US" dirty="0"/>
              <a:t>    --attach-</a:t>
            </a:r>
            <a:r>
              <a:rPr lang="en-US" dirty="0" err="1"/>
              <a:t>acr</a:t>
            </a:r>
            <a:r>
              <a:rPr lang="en-US" dirty="0"/>
              <a:t> $ACR_NAME</a:t>
            </a:r>
          </a:p>
        </p:txBody>
      </p:sp>
    </p:spTree>
    <p:extLst>
      <p:ext uri="{BB962C8B-B14F-4D97-AF65-F5344CB8AC3E}">
        <p14:creationId xmlns:p14="http://schemas.microsoft.com/office/powerpoint/2010/main" val="14126893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E742-8FEC-4294-9AA6-D0B1D007EDA1}"/>
              </a:ext>
            </a:extLst>
          </p:cNvPr>
          <p:cNvSpPr>
            <a:spLocks noGrp="1"/>
          </p:cNvSpPr>
          <p:nvPr>
            <p:ph type="title"/>
          </p:nvPr>
        </p:nvSpPr>
        <p:spPr/>
        <p:txBody>
          <a:bodyPr/>
          <a:lstStyle/>
          <a:p>
            <a:r>
              <a:rPr lang="en-US" dirty="0"/>
              <a:t>Recreate </a:t>
            </a:r>
            <a:r>
              <a:rPr lang="en-US" dirty="0" err="1"/>
              <a:t>mongosecret</a:t>
            </a:r>
            <a:r>
              <a:rPr lang="en-US" dirty="0"/>
              <a:t> with namespace</a:t>
            </a:r>
          </a:p>
        </p:txBody>
      </p:sp>
      <p:sp>
        <p:nvSpPr>
          <p:cNvPr id="3" name="Text Placeholder 2">
            <a:extLst>
              <a:ext uri="{FF2B5EF4-FFF2-40B4-BE49-F238E27FC236}">
                <a16:creationId xmlns:a16="http://schemas.microsoft.com/office/drawing/2014/main" id="{D0818BDA-A4A5-4E12-8188-B491D7B1D83D}"/>
              </a:ext>
            </a:extLst>
          </p:cNvPr>
          <p:cNvSpPr>
            <a:spLocks noGrp="1"/>
          </p:cNvSpPr>
          <p:nvPr>
            <p:ph type="body" sz="quarter" idx="10"/>
          </p:nvPr>
        </p:nvSpPr>
        <p:spPr/>
        <p:txBody>
          <a:bodyPr>
            <a:normAutofit fontScale="77500" lnSpcReduction="20000"/>
          </a:bodyPr>
          <a:lstStyle/>
          <a:p>
            <a:r>
              <a:rPr lang="en-US" dirty="0"/>
              <a:t>echo "Creating namespace"</a:t>
            </a:r>
          </a:p>
          <a:p>
            <a:r>
              <a:rPr lang="en-US" dirty="0"/>
              <a:t>kubectl create namespace </a:t>
            </a:r>
            <a:r>
              <a:rPr lang="en-US" dirty="0" err="1"/>
              <a:t>ratingsapp</a:t>
            </a:r>
            <a:endParaRPr lang="en-US" dirty="0"/>
          </a:p>
          <a:p>
            <a:endParaRPr lang="en-US" dirty="0"/>
          </a:p>
          <a:p>
            <a:r>
              <a:rPr lang="en-US" dirty="0"/>
              <a:t>COSMOS_KEY=$(</a:t>
            </a:r>
            <a:r>
              <a:rPr lang="en-US" dirty="0" err="1"/>
              <a:t>az</a:t>
            </a:r>
            <a:r>
              <a:rPr lang="en-US" dirty="0"/>
              <a:t> </a:t>
            </a:r>
            <a:r>
              <a:rPr lang="en-US" dirty="0" err="1"/>
              <a:t>cosmosdb</a:t>
            </a:r>
            <a:r>
              <a:rPr lang="en-US" dirty="0"/>
              <a:t> list-connection-strings \</a:t>
            </a:r>
          </a:p>
          <a:p>
            <a:r>
              <a:rPr lang="en-US" dirty="0"/>
              <a:t>    --name $COSMOS_NAME \</a:t>
            </a:r>
          </a:p>
          <a:p>
            <a:r>
              <a:rPr lang="en-US" dirty="0"/>
              <a:t>    --resource-group $RESOURCE_GROUP \</a:t>
            </a:r>
          </a:p>
          <a:p>
            <a:r>
              <a:rPr lang="en-US" dirty="0"/>
              <a:t>    --query "</a:t>
            </a:r>
            <a:r>
              <a:rPr lang="en-US" dirty="0" err="1"/>
              <a:t>connectionStrings</a:t>
            </a:r>
            <a:r>
              <a:rPr lang="en-US" dirty="0"/>
              <a:t>[0].</a:t>
            </a:r>
            <a:r>
              <a:rPr lang="en-US" dirty="0" err="1"/>
              <a:t>connectionString</a:t>
            </a:r>
            <a:r>
              <a:rPr lang="en-US" dirty="0"/>
              <a:t>" | sed -r "s/\\\"//g" | sed -r "s/\?/</a:t>
            </a:r>
            <a:r>
              <a:rPr lang="en-US" dirty="0" err="1"/>
              <a:t>ratingsdb</a:t>
            </a:r>
            <a:r>
              <a:rPr lang="en-US" dirty="0"/>
              <a:t>\?/g")</a:t>
            </a:r>
          </a:p>
          <a:p>
            <a:r>
              <a:rPr lang="en-US" dirty="0"/>
              <a:t>echo "COSMOS_KEY: ${COSMOS_KEY}"</a:t>
            </a:r>
          </a:p>
          <a:p>
            <a:endParaRPr lang="en-US" dirty="0"/>
          </a:p>
          <a:p>
            <a:r>
              <a:rPr lang="en-US" dirty="0"/>
              <a:t>echo "Creating </a:t>
            </a:r>
            <a:r>
              <a:rPr lang="en-US" dirty="0" err="1"/>
              <a:t>mongosecret</a:t>
            </a:r>
            <a:r>
              <a:rPr lang="en-US" dirty="0"/>
              <a:t>..."</a:t>
            </a:r>
          </a:p>
          <a:p>
            <a:r>
              <a:rPr lang="en-US" dirty="0"/>
              <a:t>kubectl create secret generic </a:t>
            </a:r>
            <a:r>
              <a:rPr lang="en-US" dirty="0" err="1"/>
              <a:t>mongosecret</a:t>
            </a:r>
            <a:r>
              <a:rPr lang="en-US" dirty="0"/>
              <a:t> \</a:t>
            </a:r>
          </a:p>
          <a:p>
            <a:r>
              <a:rPr lang="en-US" dirty="0"/>
              <a:t>    --namespace </a:t>
            </a:r>
            <a:r>
              <a:rPr lang="en-US" dirty="0" err="1"/>
              <a:t>ratingsapp</a:t>
            </a:r>
            <a:r>
              <a:rPr lang="en-US" dirty="0"/>
              <a:t> \</a:t>
            </a:r>
          </a:p>
          <a:p>
            <a:r>
              <a:rPr lang="en-US" dirty="0"/>
              <a:t>    --from-literal=MONGOCONNECTION="${COSMOS_KEY}"</a:t>
            </a:r>
          </a:p>
        </p:txBody>
      </p:sp>
    </p:spTree>
    <p:extLst>
      <p:ext uri="{BB962C8B-B14F-4D97-AF65-F5344CB8AC3E}">
        <p14:creationId xmlns:p14="http://schemas.microsoft.com/office/powerpoint/2010/main" val="29587030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122D-6A42-4FF7-8D2C-05E3549ACE0A}"/>
              </a:ext>
            </a:extLst>
          </p:cNvPr>
          <p:cNvSpPr>
            <a:spLocks noGrp="1"/>
          </p:cNvSpPr>
          <p:nvPr>
            <p:ph type="title"/>
          </p:nvPr>
        </p:nvSpPr>
        <p:spPr/>
        <p:txBody>
          <a:bodyPr/>
          <a:lstStyle/>
          <a:p>
            <a:r>
              <a:rPr lang="en-US" dirty="0"/>
              <a:t>Deploy app to new namespace</a:t>
            </a:r>
          </a:p>
        </p:txBody>
      </p:sp>
      <p:sp>
        <p:nvSpPr>
          <p:cNvPr id="3" name="Text Placeholder 2">
            <a:extLst>
              <a:ext uri="{FF2B5EF4-FFF2-40B4-BE49-F238E27FC236}">
                <a16:creationId xmlns:a16="http://schemas.microsoft.com/office/drawing/2014/main" id="{8DEDE173-70C7-4A2D-8F55-AB607416F8D2}"/>
              </a:ext>
            </a:extLst>
          </p:cNvPr>
          <p:cNvSpPr>
            <a:spLocks noGrp="1"/>
          </p:cNvSpPr>
          <p:nvPr>
            <p:ph type="body" sz="quarter" idx="10"/>
          </p:nvPr>
        </p:nvSpPr>
        <p:spPr/>
        <p:txBody>
          <a:bodyPr>
            <a:normAutofit fontScale="25000" lnSpcReduction="20000"/>
          </a:bodyPr>
          <a:lstStyle/>
          <a:p>
            <a:r>
              <a:rPr lang="en-US" dirty="0" err="1"/>
              <a:t>wget</a:t>
            </a:r>
            <a:r>
              <a:rPr lang="en-US" dirty="0"/>
              <a:t> https://raw.githubusercontent.com/opsgility/lab-support-public/master/akschallenge/ratingsapp/ratings-api-deployment.yaml</a:t>
            </a:r>
          </a:p>
          <a:p>
            <a:r>
              <a:rPr lang="en-US" dirty="0" err="1"/>
              <a:t>wget</a:t>
            </a:r>
            <a:r>
              <a:rPr lang="en-US" dirty="0"/>
              <a:t> https://raw.githubusercontent.com/opsgility/lab-support-public/master/akschallenge/ratingsapp/ratings-api-service.yaml</a:t>
            </a:r>
          </a:p>
          <a:p>
            <a:r>
              <a:rPr lang="en-US" dirty="0" err="1"/>
              <a:t>wget</a:t>
            </a:r>
            <a:r>
              <a:rPr lang="en-US" dirty="0"/>
              <a:t> https://raw.githubusercontent.com/opsgility/lab-support-public/master/akschallenge/ratingsapp/ratings-web-deployment.yaml</a:t>
            </a:r>
          </a:p>
          <a:p>
            <a:r>
              <a:rPr lang="en-US" dirty="0" err="1"/>
              <a:t>wget</a:t>
            </a:r>
            <a:r>
              <a:rPr lang="en-US" dirty="0"/>
              <a:t> https://raw.githubusercontent.com/opsgility/lab-support-public/master/akschallenge/ratingsapp/ratings-web-service.yaml</a:t>
            </a:r>
          </a:p>
          <a:p>
            <a:endParaRPr lang="en-US" dirty="0"/>
          </a:p>
          <a:p>
            <a:r>
              <a:rPr lang="en-US" dirty="0"/>
              <a:t>echo "Update ACR_NAME in ratings-</a:t>
            </a:r>
            <a:r>
              <a:rPr lang="en-US" dirty="0" err="1"/>
              <a:t>api</a:t>
            </a:r>
            <a:r>
              <a:rPr lang="en-US" dirty="0"/>
              <a:t>-</a:t>
            </a:r>
            <a:r>
              <a:rPr lang="en-US" dirty="0" err="1"/>
              <a:t>deployment.yaml</a:t>
            </a:r>
            <a:r>
              <a:rPr lang="en-US" dirty="0"/>
              <a:t>..."</a:t>
            </a:r>
          </a:p>
          <a:p>
            <a:r>
              <a:rPr lang="en-US" dirty="0"/>
              <a:t>sed -</a:t>
            </a:r>
            <a:r>
              <a:rPr lang="en-US" dirty="0" err="1"/>
              <a:t>i</a:t>
            </a:r>
            <a:r>
              <a:rPr lang="en-US" dirty="0"/>
              <a:t> "s/ACR_NAME/${ACR_NAME}/g" ratings-</a:t>
            </a:r>
            <a:r>
              <a:rPr lang="en-US" dirty="0" err="1"/>
              <a:t>api</a:t>
            </a:r>
            <a:r>
              <a:rPr lang="en-US" dirty="0"/>
              <a:t>-</a:t>
            </a:r>
            <a:r>
              <a:rPr lang="en-US" dirty="0" err="1"/>
              <a:t>deployment.yaml</a:t>
            </a:r>
            <a:endParaRPr lang="en-US" dirty="0"/>
          </a:p>
          <a:p>
            <a:endParaRPr lang="en-US" dirty="0"/>
          </a:p>
          <a:p>
            <a:r>
              <a:rPr lang="en-US" dirty="0"/>
              <a:t>echo "Deploying ratings-</a:t>
            </a:r>
            <a:r>
              <a:rPr lang="en-US" dirty="0" err="1"/>
              <a:t>api</a:t>
            </a:r>
            <a:r>
              <a:rPr lang="en-US" dirty="0"/>
              <a:t>..."</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a:t>
            </a:r>
            <a:r>
              <a:rPr lang="en-US" dirty="0" err="1"/>
              <a:t>api</a:t>
            </a:r>
            <a:endParaRPr lang="en-US" dirty="0"/>
          </a:p>
          <a:p>
            <a:endParaRPr lang="en-US" dirty="0"/>
          </a:p>
          <a:p>
            <a:r>
              <a:rPr lang="en-US" dirty="0"/>
              <a:t>echo "Deploying ratings-</a:t>
            </a:r>
            <a:r>
              <a:rPr lang="en-US" dirty="0" err="1"/>
              <a:t>api</a:t>
            </a:r>
            <a:r>
              <a:rPr lang="en-US" dirty="0"/>
              <a:t> service..."</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service.yaml</a:t>
            </a:r>
            <a:endParaRPr lang="en-US" dirty="0"/>
          </a:p>
          <a:p>
            <a:endParaRPr lang="en-US" dirty="0"/>
          </a:p>
          <a:p>
            <a:r>
              <a:rPr lang="en-US" dirty="0"/>
              <a:t>kubectl get endpoints ratings-</a:t>
            </a:r>
            <a:r>
              <a:rPr lang="en-US" dirty="0" err="1"/>
              <a:t>api</a:t>
            </a:r>
            <a:endParaRPr lang="en-US" dirty="0"/>
          </a:p>
          <a:p>
            <a:endParaRPr lang="en-US" dirty="0"/>
          </a:p>
          <a:p>
            <a:r>
              <a:rPr lang="en-US" dirty="0"/>
              <a:t>echo "Update ACR_NAME in ratings-web-</a:t>
            </a:r>
            <a:r>
              <a:rPr lang="en-US" dirty="0" err="1"/>
              <a:t>deployment.yaml</a:t>
            </a:r>
            <a:r>
              <a:rPr lang="en-US" dirty="0"/>
              <a:t>..."</a:t>
            </a:r>
          </a:p>
          <a:p>
            <a:r>
              <a:rPr lang="en-US" dirty="0"/>
              <a:t>sed -</a:t>
            </a:r>
            <a:r>
              <a:rPr lang="en-US" dirty="0" err="1"/>
              <a:t>i</a:t>
            </a:r>
            <a:r>
              <a:rPr lang="en-US" dirty="0"/>
              <a:t> "s/ACR_NAME/${ACR_NAME}/g" ratings-web-</a:t>
            </a:r>
            <a:r>
              <a:rPr lang="en-US" dirty="0" err="1"/>
              <a:t>deployment.yaml</a:t>
            </a:r>
            <a:endParaRPr lang="en-US" dirty="0"/>
          </a:p>
          <a:p>
            <a:endParaRPr lang="en-US" dirty="0"/>
          </a:p>
          <a:p>
            <a:r>
              <a:rPr lang="en-US" dirty="0"/>
              <a:t>echo "Deploying ratings-web..."</a:t>
            </a:r>
          </a:p>
          <a:p>
            <a:r>
              <a:rPr lang="en-US" dirty="0"/>
              <a:t>kubectl apply \</a:t>
            </a:r>
          </a:p>
          <a:p>
            <a:r>
              <a:rPr lang="en-US" dirty="0"/>
              <a:t>    --namespace </a:t>
            </a:r>
            <a:r>
              <a:rPr lang="en-US" dirty="0" err="1"/>
              <a:t>ratingsapp</a:t>
            </a:r>
            <a:r>
              <a:rPr lang="en-US" dirty="0"/>
              <a:t> \</a:t>
            </a:r>
          </a:p>
          <a:p>
            <a:r>
              <a:rPr lang="en-US" dirty="0"/>
              <a:t>    -f ratings-web-</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ratings-web</a:t>
            </a:r>
          </a:p>
          <a:p>
            <a:endParaRPr lang="en-US" dirty="0"/>
          </a:p>
          <a:p>
            <a:r>
              <a:rPr lang="en-US" dirty="0"/>
              <a:t>echo "Update RATINGS_WEB_DNS_NAME in ratings-web-</a:t>
            </a:r>
            <a:r>
              <a:rPr lang="en-US" dirty="0" err="1"/>
              <a:t>service.yaml</a:t>
            </a:r>
            <a:r>
              <a:rPr lang="en-US" dirty="0"/>
              <a:t>..."</a:t>
            </a:r>
          </a:p>
          <a:p>
            <a:r>
              <a:rPr lang="en-US" dirty="0"/>
              <a:t>sed -</a:t>
            </a:r>
            <a:r>
              <a:rPr lang="en-US" dirty="0" err="1"/>
              <a:t>i</a:t>
            </a:r>
            <a:r>
              <a:rPr lang="en-US" dirty="0"/>
              <a:t> "s/RATINGS_WEB_DNS_NAME/${RATINGS_WEB_DNS_NAME}/g" ratings-web-</a:t>
            </a:r>
            <a:r>
              <a:rPr lang="en-US" dirty="0" err="1"/>
              <a:t>service.yaml</a:t>
            </a:r>
            <a:endParaRPr lang="en-US" dirty="0"/>
          </a:p>
          <a:p>
            <a:endParaRPr lang="en-US" dirty="0"/>
          </a:p>
          <a:p>
            <a:r>
              <a:rPr lang="en-US" dirty="0"/>
              <a:t>echo "Deploying ratings-web service..."</a:t>
            </a:r>
          </a:p>
          <a:p>
            <a:r>
              <a:rPr lang="en-US" dirty="0"/>
              <a:t>kubectl apply \</a:t>
            </a:r>
          </a:p>
          <a:p>
            <a:r>
              <a:rPr lang="en-US" dirty="0"/>
              <a:t>    --namespace </a:t>
            </a:r>
            <a:r>
              <a:rPr lang="en-US" dirty="0" err="1"/>
              <a:t>ratingsapp</a:t>
            </a:r>
            <a:r>
              <a:rPr lang="en-US" dirty="0"/>
              <a:t> \</a:t>
            </a:r>
          </a:p>
          <a:p>
            <a:r>
              <a:rPr lang="en-US" dirty="0"/>
              <a:t>    -f ratings-web-</a:t>
            </a:r>
            <a:r>
              <a:rPr lang="en-US" dirty="0" err="1"/>
              <a:t>service.yaml</a:t>
            </a:r>
            <a:endParaRPr lang="en-US" dirty="0"/>
          </a:p>
        </p:txBody>
      </p:sp>
    </p:spTree>
    <p:extLst>
      <p:ext uri="{BB962C8B-B14F-4D97-AF65-F5344CB8AC3E}">
        <p14:creationId xmlns:p14="http://schemas.microsoft.com/office/powerpoint/2010/main" val="32492580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45F1-7EAD-4204-B028-F1C38403BAF0}"/>
              </a:ext>
            </a:extLst>
          </p:cNvPr>
          <p:cNvSpPr>
            <a:spLocks noGrp="1"/>
          </p:cNvSpPr>
          <p:nvPr>
            <p:ph type="title"/>
          </p:nvPr>
        </p:nvSpPr>
        <p:spPr/>
        <p:txBody>
          <a:bodyPr/>
          <a:lstStyle/>
          <a:p>
            <a:r>
              <a:rPr lang="en-US" dirty="0"/>
              <a:t>Add group RBAC</a:t>
            </a:r>
          </a:p>
        </p:txBody>
      </p:sp>
      <p:sp>
        <p:nvSpPr>
          <p:cNvPr id="3" name="Text Placeholder 2">
            <a:extLst>
              <a:ext uri="{FF2B5EF4-FFF2-40B4-BE49-F238E27FC236}">
                <a16:creationId xmlns:a16="http://schemas.microsoft.com/office/drawing/2014/main" id="{CB00E586-09B5-4AC2-9C47-2115E7C0C029}"/>
              </a:ext>
            </a:extLst>
          </p:cNvPr>
          <p:cNvSpPr>
            <a:spLocks noGrp="1"/>
          </p:cNvSpPr>
          <p:nvPr>
            <p:ph type="body" sz="quarter" idx="10"/>
          </p:nvPr>
        </p:nvSpPr>
        <p:spPr/>
        <p:txBody>
          <a:bodyPr>
            <a:normAutofit fontScale="62500" lnSpcReduction="20000"/>
          </a:bodyPr>
          <a:lstStyle/>
          <a:p>
            <a:r>
              <a:rPr lang="en-US" dirty="0"/>
              <a:t>GROUP_ID=$(</a:t>
            </a:r>
            <a:r>
              <a:rPr lang="en-US" dirty="0" err="1"/>
              <a:t>az</a:t>
            </a:r>
            <a:r>
              <a:rPr lang="en-US" dirty="0"/>
              <a:t> ad group show -g "Fruit Smashers Smooth Devs" --query </a:t>
            </a:r>
            <a:r>
              <a:rPr lang="en-US" dirty="0" err="1"/>
              <a:t>objectId</a:t>
            </a:r>
            <a:r>
              <a:rPr lang="en-US" dirty="0"/>
              <a:t> -o </a:t>
            </a:r>
            <a:r>
              <a:rPr lang="en-US" dirty="0" err="1"/>
              <a:t>tsv</a:t>
            </a:r>
            <a:r>
              <a:rPr lang="en-US" dirty="0"/>
              <a:t>)</a:t>
            </a:r>
          </a:p>
          <a:p>
            <a:endParaRPr lang="en-US" dirty="0"/>
          </a:p>
          <a:p>
            <a:r>
              <a:rPr lang="en-US" dirty="0"/>
              <a:t># YAML</a:t>
            </a:r>
          </a:p>
          <a:p>
            <a:r>
              <a:rPr lang="en-US" dirty="0" err="1"/>
              <a:t>apiVersion</a:t>
            </a:r>
            <a:r>
              <a:rPr lang="en-US" dirty="0"/>
              <a:t>: rbac.authorization.k8s.io/v1</a:t>
            </a:r>
          </a:p>
          <a:p>
            <a:r>
              <a:rPr lang="en-US" dirty="0"/>
              <a:t>kind: </a:t>
            </a:r>
            <a:r>
              <a:rPr lang="en-US" dirty="0" err="1"/>
              <a:t>ClusterRoleBinding</a:t>
            </a:r>
            <a:endParaRPr lang="en-US" dirty="0"/>
          </a:p>
          <a:p>
            <a:r>
              <a:rPr lang="en-US" dirty="0"/>
              <a:t>metadata:</a:t>
            </a:r>
          </a:p>
          <a:p>
            <a:r>
              <a:rPr lang="en-US" dirty="0"/>
              <a:t> namespace: </a:t>
            </a:r>
            <a:r>
              <a:rPr lang="en-US"/>
              <a:t>ratingsapp</a:t>
            </a:r>
            <a:endParaRPr lang="en-US" dirty="0"/>
          </a:p>
          <a:p>
            <a:r>
              <a:rPr lang="en-US" dirty="0"/>
              <a:t> name: </a:t>
            </a:r>
            <a:r>
              <a:rPr lang="en-US" dirty="0" err="1"/>
              <a:t>contoso</a:t>
            </a:r>
            <a:r>
              <a:rPr lang="en-US" dirty="0"/>
              <a:t>-cluster-admins</a:t>
            </a:r>
          </a:p>
          <a:p>
            <a:r>
              <a:rPr lang="en-US" dirty="0" err="1"/>
              <a:t>roleRef</a:t>
            </a:r>
            <a:r>
              <a:rPr lang="en-US" dirty="0"/>
              <a:t>:</a:t>
            </a:r>
          </a:p>
          <a:p>
            <a:r>
              <a:rPr lang="en-US" dirty="0"/>
              <a:t> </a:t>
            </a:r>
            <a:r>
              <a:rPr lang="en-US" dirty="0" err="1"/>
              <a:t>apiGroup</a:t>
            </a:r>
            <a:r>
              <a:rPr lang="en-US" dirty="0"/>
              <a:t>: rbac.authorization.k8s.io</a:t>
            </a:r>
          </a:p>
          <a:p>
            <a:r>
              <a:rPr lang="en-US" dirty="0"/>
              <a:t> kind: </a:t>
            </a:r>
            <a:r>
              <a:rPr lang="en-US" dirty="0" err="1"/>
              <a:t>ClusterRole</a:t>
            </a:r>
            <a:endParaRPr lang="en-US" dirty="0"/>
          </a:p>
          <a:p>
            <a:r>
              <a:rPr lang="en-US" dirty="0"/>
              <a:t> name: cluster-admin</a:t>
            </a:r>
          </a:p>
          <a:p>
            <a:r>
              <a:rPr lang="en-US" dirty="0"/>
              <a:t>subjects:</a:t>
            </a:r>
          </a:p>
          <a:p>
            <a:r>
              <a:rPr lang="en-US" dirty="0"/>
              <a:t>- </a:t>
            </a:r>
            <a:r>
              <a:rPr lang="en-US" dirty="0" err="1"/>
              <a:t>apiGroup</a:t>
            </a:r>
            <a:r>
              <a:rPr lang="en-US" dirty="0"/>
              <a:t>: rbac.authorization.k8s.io</a:t>
            </a:r>
          </a:p>
          <a:p>
            <a:r>
              <a:rPr lang="en-US" dirty="0"/>
              <a:t>  kind: Group</a:t>
            </a:r>
          </a:p>
          <a:p>
            <a:r>
              <a:rPr lang="en-US" dirty="0"/>
              <a:t>  name: "&lt;GROUP_ID&gt;"</a:t>
            </a:r>
          </a:p>
        </p:txBody>
      </p:sp>
    </p:spTree>
    <p:extLst>
      <p:ext uri="{BB962C8B-B14F-4D97-AF65-F5344CB8AC3E}">
        <p14:creationId xmlns:p14="http://schemas.microsoft.com/office/powerpoint/2010/main" val="31972030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0A197-0EB4-44BC-BE63-AB43D0084823}"/>
              </a:ext>
            </a:extLst>
          </p:cNvPr>
          <p:cNvSpPr>
            <a:spLocks noGrp="1"/>
          </p:cNvSpPr>
          <p:nvPr>
            <p:ph type="title"/>
          </p:nvPr>
        </p:nvSpPr>
        <p:spPr/>
        <p:txBody>
          <a:bodyPr/>
          <a:lstStyle/>
          <a:p>
            <a:r>
              <a:rPr lang="en-US" dirty="0"/>
              <a:t>Challenge 2</a:t>
            </a:r>
          </a:p>
        </p:txBody>
      </p:sp>
      <p:sp>
        <p:nvSpPr>
          <p:cNvPr id="5" name="Content Placeholder 4">
            <a:extLst>
              <a:ext uri="{FF2B5EF4-FFF2-40B4-BE49-F238E27FC236}">
                <a16:creationId xmlns:a16="http://schemas.microsoft.com/office/drawing/2014/main" id="{F6CEB526-69DB-4C86-AAB3-657077E3AE7D}"/>
              </a:ext>
            </a:extLst>
          </p:cNvPr>
          <p:cNvSpPr>
            <a:spLocks noGrp="1"/>
          </p:cNvSpPr>
          <p:nvPr>
            <p:ph sz="quarter" idx="10"/>
          </p:nvPr>
        </p:nvSpPr>
        <p:spPr>
          <a:xfrm>
            <a:off x="584200" y="1435100"/>
            <a:ext cx="11018838" cy="5072158"/>
          </a:xfrm>
        </p:spPr>
        <p:txBody>
          <a:bodyPr/>
          <a:lstStyle/>
          <a:p>
            <a:r>
              <a:rPr lang="en-US" dirty="0"/>
              <a:t>Challenge criteria</a:t>
            </a:r>
          </a:p>
          <a:p>
            <a:pPr lvl="1"/>
            <a:r>
              <a:rPr lang="en-US" dirty="0"/>
              <a:t>Configure a new node pool with two nodes and deploy the Guestbook application into a dedicated namespace</a:t>
            </a:r>
          </a:p>
          <a:p>
            <a:pPr lvl="1"/>
            <a:r>
              <a:rPr lang="en-US" dirty="0"/>
              <a:t>Ensure that the Guestbook application can be deployed to only its dedicated pool members</a:t>
            </a:r>
          </a:p>
          <a:p>
            <a:pPr lvl="1"/>
            <a:r>
              <a:rPr lang="en-US" dirty="0"/>
              <a:t>Keep in mind the existing Fruit Smoothies application is currently in production and should not be impacted by the deployment of this new application and its associated services</a:t>
            </a:r>
          </a:p>
          <a:p>
            <a:pPr lvl="1"/>
            <a:r>
              <a:rPr lang="en-US" dirty="0"/>
              <a:t>Only members of the Fruit Smashers Better Devs security group have access to the namespace</a:t>
            </a:r>
          </a:p>
          <a:p>
            <a:r>
              <a:rPr lang="en-US" dirty="0"/>
              <a:t>Challenge solution</a:t>
            </a:r>
          </a:p>
          <a:p>
            <a:pPr lvl="1"/>
            <a:r>
              <a:rPr lang="en-US" dirty="0"/>
              <a:t>Add a new node pool to the existing cluster and put a taint on the node pool at the time it is created</a:t>
            </a:r>
          </a:p>
          <a:p>
            <a:pPr lvl="1"/>
            <a:r>
              <a:rPr lang="en-US" dirty="0"/>
              <a:t>Apply the provided manifests after adding a toleration to the manifest(s) and creating a new namespace</a:t>
            </a:r>
          </a:p>
          <a:p>
            <a:pPr lvl="1"/>
            <a:r>
              <a:rPr lang="en-US" dirty="0"/>
              <a:t>Create a new </a:t>
            </a:r>
            <a:r>
              <a:rPr lang="en-US" dirty="0" err="1"/>
              <a:t>ClusterRoleBinding</a:t>
            </a:r>
            <a:r>
              <a:rPr lang="en-US" dirty="0"/>
              <a:t> and grant Fruit Smashers Better Devs access to the namespace</a:t>
            </a:r>
          </a:p>
        </p:txBody>
      </p:sp>
    </p:spTree>
    <p:extLst>
      <p:ext uri="{BB962C8B-B14F-4D97-AF65-F5344CB8AC3E}">
        <p14:creationId xmlns:p14="http://schemas.microsoft.com/office/powerpoint/2010/main" val="25306522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221C-ADC3-4D95-9E7A-937B012CE01A}"/>
              </a:ext>
            </a:extLst>
          </p:cNvPr>
          <p:cNvSpPr>
            <a:spLocks noGrp="1"/>
          </p:cNvSpPr>
          <p:nvPr>
            <p:ph type="title"/>
          </p:nvPr>
        </p:nvSpPr>
        <p:spPr/>
        <p:txBody>
          <a:bodyPr/>
          <a:lstStyle/>
          <a:p>
            <a:r>
              <a:rPr lang="en-US" dirty="0"/>
              <a:t>Challenge 3</a:t>
            </a:r>
          </a:p>
        </p:txBody>
      </p:sp>
      <p:sp>
        <p:nvSpPr>
          <p:cNvPr id="3" name="Content Placeholder 2">
            <a:extLst>
              <a:ext uri="{FF2B5EF4-FFF2-40B4-BE49-F238E27FC236}">
                <a16:creationId xmlns:a16="http://schemas.microsoft.com/office/drawing/2014/main" id="{ACD8A15C-ED72-446B-8714-089FC1FE12E1}"/>
              </a:ext>
            </a:extLst>
          </p:cNvPr>
          <p:cNvSpPr>
            <a:spLocks noGrp="1"/>
          </p:cNvSpPr>
          <p:nvPr>
            <p:ph sz="quarter" idx="10"/>
          </p:nvPr>
        </p:nvSpPr>
        <p:spPr>
          <a:xfrm>
            <a:off x="584200" y="1435100"/>
            <a:ext cx="11018838" cy="4210383"/>
          </a:xfrm>
        </p:spPr>
        <p:txBody>
          <a:bodyPr/>
          <a:lstStyle/>
          <a:p>
            <a:r>
              <a:rPr lang="en-US" dirty="0"/>
              <a:t>Challenge criteria</a:t>
            </a:r>
          </a:p>
          <a:p>
            <a:pPr lvl="1"/>
            <a:r>
              <a:rPr lang="en-US" dirty="0"/>
              <a:t>A dedicated dashboard for each application team which shows them common AKS performance metrics such as:</a:t>
            </a:r>
          </a:p>
          <a:p>
            <a:pPr lvl="2"/>
            <a:r>
              <a:rPr lang="en-US" dirty="0"/>
              <a:t>Overall cluster health</a:t>
            </a:r>
          </a:p>
          <a:p>
            <a:pPr lvl="2"/>
            <a:r>
              <a:rPr lang="en-US" dirty="0"/>
              <a:t>CPU consumption per node</a:t>
            </a:r>
          </a:p>
          <a:p>
            <a:pPr lvl="2"/>
            <a:r>
              <a:rPr lang="en-US" dirty="0"/>
              <a:t>Pod health</a:t>
            </a:r>
          </a:p>
          <a:p>
            <a:pPr lvl="1"/>
            <a:r>
              <a:rPr lang="en-US" dirty="0"/>
              <a:t>A dedicated workbook for their own Ops team which allows for filtering by:</a:t>
            </a:r>
          </a:p>
          <a:p>
            <a:pPr lvl="2"/>
            <a:r>
              <a:rPr lang="en-US" dirty="0"/>
              <a:t>Node pool in the AKS cluster</a:t>
            </a:r>
          </a:p>
          <a:p>
            <a:pPr lvl="2"/>
            <a:r>
              <a:rPr lang="en-US" dirty="0"/>
              <a:t>For each node pool, the pods that are running on the node should be displayed</a:t>
            </a:r>
          </a:p>
          <a:p>
            <a:r>
              <a:rPr lang="en-US" dirty="0"/>
              <a:t>Challenge solution</a:t>
            </a:r>
          </a:p>
          <a:p>
            <a:pPr lvl="1"/>
            <a:r>
              <a:rPr lang="en-US" dirty="0"/>
              <a:t>Create a new Azure Monitor workbook or dashboard for each application</a:t>
            </a:r>
          </a:p>
          <a:p>
            <a:pPr lvl="1"/>
            <a:r>
              <a:rPr lang="en-US" dirty="0"/>
              <a:t>A new workbook will need to be created for the Ops team to meet the filtering criteria</a:t>
            </a:r>
          </a:p>
        </p:txBody>
      </p:sp>
    </p:spTree>
    <p:extLst>
      <p:ext uri="{BB962C8B-B14F-4D97-AF65-F5344CB8AC3E}">
        <p14:creationId xmlns:p14="http://schemas.microsoft.com/office/powerpoint/2010/main" val="27201024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CF62-A43F-4B6B-A686-54A26EC09F7B}"/>
              </a:ext>
            </a:extLst>
          </p:cNvPr>
          <p:cNvSpPr>
            <a:spLocks noGrp="1"/>
          </p:cNvSpPr>
          <p:nvPr>
            <p:ph type="title"/>
          </p:nvPr>
        </p:nvSpPr>
        <p:spPr/>
        <p:txBody>
          <a:bodyPr/>
          <a:lstStyle/>
          <a:p>
            <a:r>
              <a:rPr lang="en-IE" dirty="0"/>
              <a:t>Access the Bootcamp Portal</a:t>
            </a:r>
          </a:p>
        </p:txBody>
      </p:sp>
      <p:sp>
        <p:nvSpPr>
          <p:cNvPr id="3" name="Content Placeholder 2">
            <a:extLst>
              <a:ext uri="{FF2B5EF4-FFF2-40B4-BE49-F238E27FC236}">
                <a16:creationId xmlns:a16="http://schemas.microsoft.com/office/drawing/2014/main" id="{4D3F1A8A-FBBF-4549-A5BF-70130EC93188}"/>
              </a:ext>
            </a:extLst>
          </p:cNvPr>
          <p:cNvSpPr>
            <a:spLocks noGrp="1"/>
          </p:cNvSpPr>
          <p:nvPr>
            <p:ph sz="quarter" idx="10"/>
          </p:nvPr>
        </p:nvSpPr>
        <p:spPr>
          <a:xfrm>
            <a:off x="584200" y="1435100"/>
            <a:ext cx="11018838" cy="2794611"/>
          </a:xfrm>
        </p:spPr>
        <p:txBody>
          <a:bodyPr/>
          <a:lstStyle/>
          <a:p>
            <a:pPr marL="457200" indent="-457200">
              <a:buFont typeface="Arial" panose="020B0604020202020204" pitchFamily="34" charset="0"/>
              <a:buChar char="•"/>
            </a:pPr>
            <a:r>
              <a:rPr lang="en-IE" dirty="0"/>
              <a:t>Log in to Teams using your Bootcamp credentials</a:t>
            </a:r>
          </a:p>
          <a:p>
            <a:pPr marL="914400" lvl="1" indent="-457200">
              <a:buFont typeface="Arial" panose="020B0604020202020204" pitchFamily="34" charset="0"/>
              <a:buChar char="•"/>
            </a:pPr>
            <a:r>
              <a:rPr lang="en-IE" dirty="0">
                <a:hlinkClick r:id="rId2"/>
              </a:rPr>
              <a:t>attendee-NNN@opspartnerbootcamp.onmicrosoft.com</a:t>
            </a:r>
            <a:endParaRPr lang="en-IE" dirty="0"/>
          </a:p>
          <a:p>
            <a:pPr marL="914400" lvl="1" indent="-457200">
              <a:buFont typeface="Arial" panose="020B0604020202020204" pitchFamily="34" charset="0"/>
              <a:buChar char="•"/>
            </a:pPr>
            <a:r>
              <a:rPr lang="en-IE" dirty="0"/>
              <a:t>Use an InPrivate / Incognito browser</a:t>
            </a:r>
          </a:p>
          <a:p>
            <a:pPr marL="457200" indent="-457200">
              <a:buFont typeface="Arial" panose="020B0604020202020204" pitchFamily="34" charset="0"/>
              <a:buChar char="•"/>
            </a:pPr>
            <a:r>
              <a:rPr lang="en-IE" dirty="0"/>
              <a:t>Launch the Skill Me Up Event Manager</a:t>
            </a:r>
          </a:p>
          <a:p>
            <a:pPr marL="914400" lvl="1" indent="-457200">
              <a:buFont typeface="Arial" panose="020B0604020202020204" pitchFamily="34" charset="0"/>
              <a:buChar char="•"/>
            </a:pPr>
            <a:r>
              <a:rPr lang="en-IE" dirty="0"/>
              <a:t>Partner </a:t>
            </a:r>
            <a:r>
              <a:rPr lang="en-IE" b="1" dirty="0"/>
              <a:t>Technical Boot Camp </a:t>
            </a:r>
            <a:r>
              <a:rPr lang="en-IE" dirty="0">
                <a:sym typeface="Wingdings" panose="05000000000000000000" pitchFamily="2" charset="2"/>
              </a:rPr>
              <a:t> </a:t>
            </a:r>
            <a:r>
              <a:rPr lang="en-IE" b="1" dirty="0"/>
              <a:t>General</a:t>
            </a:r>
            <a:r>
              <a:rPr lang="en-IE" dirty="0"/>
              <a:t> </a:t>
            </a:r>
            <a:r>
              <a:rPr lang="en-IE" dirty="0">
                <a:sym typeface="Wingdings" panose="05000000000000000000" pitchFamily="2" charset="2"/>
              </a:rPr>
              <a:t> </a:t>
            </a:r>
            <a:r>
              <a:rPr lang="en-IE" b="1" dirty="0">
                <a:sym typeface="Wingdings" panose="05000000000000000000" pitchFamily="2" charset="2"/>
              </a:rPr>
              <a:t>Skill Me Up Event Manager </a:t>
            </a:r>
            <a:r>
              <a:rPr lang="en-IE" dirty="0">
                <a:sym typeface="Wingdings" panose="05000000000000000000" pitchFamily="2" charset="2"/>
              </a:rPr>
              <a:t>tag</a:t>
            </a:r>
          </a:p>
          <a:p>
            <a:pPr marL="914400" lvl="1" indent="-457200">
              <a:buFont typeface="Arial" panose="020B0604020202020204" pitchFamily="34" charset="0"/>
              <a:buChar char="•"/>
            </a:pPr>
            <a:r>
              <a:rPr lang="en-IE" dirty="0"/>
              <a:t>Click </a:t>
            </a:r>
            <a:r>
              <a:rPr lang="en-IE" b="1" dirty="0"/>
              <a:t>Sign In </a:t>
            </a:r>
            <a:r>
              <a:rPr lang="en-IE" dirty="0"/>
              <a:t>and re-enter your Bootcamp credentials</a:t>
            </a:r>
          </a:p>
          <a:p>
            <a:pPr marL="914400" lvl="1" indent="-457200">
              <a:buFont typeface="Arial" panose="020B0604020202020204" pitchFamily="34" charset="0"/>
              <a:buChar char="•"/>
            </a:pPr>
            <a:r>
              <a:rPr lang="en-IE" dirty="0"/>
              <a:t>Launch in browser if it won't load in Teams ('globe' icon)</a:t>
            </a:r>
          </a:p>
        </p:txBody>
      </p:sp>
      <p:pic>
        <p:nvPicPr>
          <p:cNvPr id="4" name="Picture 3">
            <a:extLst>
              <a:ext uri="{FF2B5EF4-FFF2-40B4-BE49-F238E27FC236}">
                <a16:creationId xmlns:a16="http://schemas.microsoft.com/office/drawing/2014/main" id="{A970A24C-1468-4110-B6BF-CE3AD9333289}"/>
              </a:ext>
            </a:extLst>
          </p:cNvPr>
          <p:cNvPicPr>
            <a:picLocks noChangeAspect="1"/>
          </p:cNvPicPr>
          <p:nvPr/>
        </p:nvPicPr>
        <p:blipFill>
          <a:blip r:embed="rId3"/>
          <a:stretch>
            <a:fillRect/>
          </a:stretch>
        </p:blipFill>
        <p:spPr>
          <a:xfrm>
            <a:off x="2731368" y="4413106"/>
            <a:ext cx="6875547" cy="2444894"/>
          </a:xfrm>
          <a:prstGeom prst="rect">
            <a:avLst/>
          </a:prstGeom>
        </p:spPr>
      </p:pic>
      <p:sp>
        <p:nvSpPr>
          <p:cNvPr id="5" name="Rectangle: Rounded Corners 4">
            <a:extLst>
              <a:ext uri="{FF2B5EF4-FFF2-40B4-BE49-F238E27FC236}">
                <a16:creationId xmlns:a16="http://schemas.microsoft.com/office/drawing/2014/main" id="{B9B1BD29-A5C6-4FE7-BFC0-DD02D5B20D4B}"/>
              </a:ext>
            </a:extLst>
          </p:cNvPr>
          <p:cNvSpPr/>
          <p:nvPr/>
        </p:nvSpPr>
        <p:spPr bwMode="auto">
          <a:xfrm>
            <a:off x="3383279" y="5422901"/>
            <a:ext cx="514351"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8EDC1CB-F749-4892-9622-DA6CA6213A76}"/>
              </a:ext>
            </a:extLst>
          </p:cNvPr>
          <p:cNvSpPr/>
          <p:nvPr/>
        </p:nvSpPr>
        <p:spPr bwMode="auto">
          <a:xfrm>
            <a:off x="6278879" y="4718051"/>
            <a:ext cx="950596"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A65E9E-69A9-4165-B2FA-E60E610735DB}"/>
              </a:ext>
            </a:extLst>
          </p:cNvPr>
          <p:cNvSpPr/>
          <p:nvPr/>
        </p:nvSpPr>
        <p:spPr bwMode="auto">
          <a:xfrm>
            <a:off x="8595360" y="5189222"/>
            <a:ext cx="472440"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B6FDAC4-C3BC-48B7-918C-98AF7D3B7D50}"/>
              </a:ext>
            </a:extLst>
          </p:cNvPr>
          <p:cNvSpPr/>
          <p:nvPr/>
        </p:nvSpPr>
        <p:spPr bwMode="auto">
          <a:xfrm>
            <a:off x="9195434" y="4740250"/>
            <a:ext cx="184785"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67585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3CF9-64BF-4179-BD71-C838DD89A80E}"/>
              </a:ext>
            </a:extLst>
          </p:cNvPr>
          <p:cNvSpPr>
            <a:spLocks noGrp="1"/>
          </p:cNvSpPr>
          <p:nvPr>
            <p:ph type="title"/>
          </p:nvPr>
        </p:nvSpPr>
        <p:spPr/>
        <p:txBody>
          <a:bodyPr/>
          <a:lstStyle/>
          <a:p>
            <a:r>
              <a:rPr lang="en-IE" dirty="0"/>
              <a:t>Lectures</a:t>
            </a:r>
          </a:p>
        </p:txBody>
      </p:sp>
      <p:sp>
        <p:nvSpPr>
          <p:cNvPr id="5" name="Content Placeholder 4">
            <a:extLst>
              <a:ext uri="{FF2B5EF4-FFF2-40B4-BE49-F238E27FC236}">
                <a16:creationId xmlns:a16="http://schemas.microsoft.com/office/drawing/2014/main" id="{6A969B6B-5FCF-41EF-9246-D2A68B6B8D5C}"/>
              </a:ext>
            </a:extLst>
          </p:cNvPr>
          <p:cNvSpPr>
            <a:spLocks noGrp="1"/>
          </p:cNvSpPr>
          <p:nvPr>
            <p:ph sz="quarter" idx="10"/>
          </p:nvPr>
        </p:nvSpPr>
        <p:spPr>
          <a:xfrm>
            <a:off x="584200" y="1435100"/>
            <a:ext cx="4616450" cy="430887"/>
          </a:xfrm>
        </p:spPr>
        <p:txBody>
          <a:bodyPr/>
          <a:lstStyle/>
          <a:p>
            <a:pPr marL="457200" indent="-457200">
              <a:buFont typeface="Arial" panose="020B0604020202020204" pitchFamily="34" charset="0"/>
              <a:buChar char="•"/>
            </a:pPr>
            <a:r>
              <a:rPr lang="en-IE" dirty="0"/>
              <a:t>Simply click to join the Teams meeting</a:t>
            </a:r>
          </a:p>
        </p:txBody>
      </p:sp>
      <p:pic>
        <p:nvPicPr>
          <p:cNvPr id="4" name="Picture 3">
            <a:extLst>
              <a:ext uri="{FF2B5EF4-FFF2-40B4-BE49-F238E27FC236}">
                <a16:creationId xmlns:a16="http://schemas.microsoft.com/office/drawing/2014/main" id="{586F0D45-6DE8-4D4A-9E9E-7693E85106C7}"/>
              </a:ext>
            </a:extLst>
          </p:cNvPr>
          <p:cNvPicPr>
            <a:picLocks noChangeAspect="1"/>
          </p:cNvPicPr>
          <p:nvPr/>
        </p:nvPicPr>
        <p:blipFill>
          <a:blip r:embed="rId2"/>
          <a:stretch>
            <a:fillRect/>
          </a:stretch>
        </p:blipFill>
        <p:spPr>
          <a:xfrm>
            <a:off x="7138079" y="819924"/>
            <a:ext cx="2812519" cy="566928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2475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Hands-On Challenge</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270</TotalTime>
  <Words>4278</Words>
  <Application>Microsoft Office PowerPoint</Application>
  <PresentationFormat>Widescreen</PresentationFormat>
  <Paragraphs>584</Paragraphs>
  <Slides>39</Slides>
  <Notes>15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Tuesday  Infrastructure Management</vt:lpstr>
      <vt:lpstr>Tuesday – Infrastructure Management</vt:lpstr>
      <vt:lpstr>Access the Bootcamp Portal</vt:lpstr>
      <vt:lpstr>Lectures</vt:lpstr>
      <vt:lpstr>Whiteboard Design Session</vt:lpstr>
      <vt:lpstr>Hands-On Challenge</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Azure Kubernetes Service Challenge</vt:lpstr>
      <vt:lpstr>Challenge 1</vt:lpstr>
      <vt:lpstr>Create a new cluster using AAD identity</vt:lpstr>
      <vt:lpstr>Grant cluster access to ACR</vt:lpstr>
      <vt:lpstr>Recreate mongosecret with namespace</vt:lpstr>
      <vt:lpstr>Deploy app to new namespace</vt:lpstr>
      <vt:lpstr>Add group RBAC</vt:lpstr>
      <vt:lpstr>Challenge 2</vt:lpstr>
      <vt:lpstr>Challenge 3</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37</cp:revision>
  <dcterms:created xsi:type="dcterms:W3CDTF">2020-04-20T15:28:36Z</dcterms:created>
  <dcterms:modified xsi:type="dcterms:W3CDTF">2020-06-03T17:58:13Z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